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nva Sans" panose="020B0604020202020204" charset="0"/>
      <p:regular r:id="rId32"/>
    </p:embeddedFont>
    <p:embeddedFont>
      <p:font typeface="Canva Sans Bold" panose="020B0604020202020204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charset="0"/>
      <p:regular r:id="rId38"/>
    </p:embeddedFont>
    <p:embeddedFont>
      <p:font typeface="Open Sans Bold Bold" panose="020B0604020202020204" charset="0"/>
      <p:regular r:id="rId39"/>
    </p:embeddedFont>
    <p:embeddedFont>
      <p:font typeface="Open Sans Extra Bold" panose="020B0604020202020204" charset="0"/>
      <p:regular r:id="rId40"/>
    </p:embeddedFont>
    <p:embeddedFont>
      <p:font typeface="Roca Two" panose="020B0604020202020204" charset="0"/>
      <p:regular r:id="rId41"/>
    </p:embeddedFont>
    <p:embeddedFont>
      <p:font typeface="Roca Two Black" panose="020B0604020202020204" charset="0"/>
      <p:regular r:id="rId42"/>
    </p:embeddedFont>
    <p:embeddedFont>
      <p:font typeface="Roca Two Bold" panose="020B0604020202020204" charset="0"/>
      <p:regular r:id="rId43"/>
    </p:embeddedFont>
    <p:embeddedFont>
      <p:font typeface="TT Norms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2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6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3670" y="650539"/>
            <a:ext cx="9075293" cy="9340973"/>
            <a:chOff x="0" y="0"/>
            <a:chExt cx="3120268" cy="3211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0268" cy="3211614"/>
            </a:xfrm>
            <a:custGeom>
              <a:avLst/>
              <a:gdLst/>
              <a:ahLst/>
              <a:cxnLst/>
              <a:rect l="l" t="t" r="r" b="b"/>
              <a:pathLst>
                <a:path w="3120268" h="3211614">
                  <a:moveTo>
                    <a:pt x="2995808" y="3211614"/>
                  </a:moveTo>
                  <a:lnTo>
                    <a:pt x="124460" y="3211614"/>
                  </a:lnTo>
                  <a:cubicBezTo>
                    <a:pt x="55880" y="3211614"/>
                    <a:pt x="0" y="3155734"/>
                    <a:pt x="0" y="30871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95808" y="0"/>
                  </a:lnTo>
                  <a:cubicBezTo>
                    <a:pt x="3064388" y="0"/>
                    <a:pt x="3120268" y="55880"/>
                    <a:pt x="3120268" y="124460"/>
                  </a:cubicBezTo>
                  <a:lnTo>
                    <a:pt x="3120268" y="3087154"/>
                  </a:lnTo>
                  <a:cubicBezTo>
                    <a:pt x="3120268" y="3155734"/>
                    <a:pt x="3064388" y="3211614"/>
                    <a:pt x="2995808" y="3211614"/>
                  </a:cubicBezTo>
                  <a:close/>
                </a:path>
              </a:pathLst>
            </a:custGeom>
            <a:solidFill>
              <a:srgbClr val="FFFFEF"/>
            </a:solidFill>
            <a:ln w="47625">
              <a:solidFill>
                <a:srgbClr val="00492C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28700" y="8442112"/>
            <a:ext cx="6019778" cy="825713"/>
            <a:chOff x="0" y="0"/>
            <a:chExt cx="8026370" cy="110095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81092"/>
              <a:ext cx="619858" cy="61985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034563" y="-19050"/>
              <a:ext cx="6991807" cy="1059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7"/>
                </a:lnSpc>
                <a:spcBef>
                  <a:spcPct val="0"/>
                </a:spcBef>
              </a:pPr>
              <a:r>
                <a:rPr lang="en-US" sz="2474">
                  <a:solidFill>
                    <a:srgbClr val="303030"/>
                  </a:solidFill>
                  <a:latin typeface="TT Norms"/>
                </a:rPr>
                <a:t>Prepared By Sharad, Sumit, Bishnubrata &amp; Saloni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340597" y="348450"/>
            <a:ext cx="7505723" cy="4503434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3538" r="-3538"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413670" y="8040874"/>
            <a:ext cx="8750690" cy="0"/>
          </a:xfrm>
          <a:prstGeom prst="line">
            <a:avLst/>
          </a:prstGeom>
          <a:ln w="47625" cap="flat">
            <a:solidFill>
              <a:srgbClr val="00492C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3227" y="1185628"/>
            <a:ext cx="1655185" cy="165518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t="13809" b="15902"/>
          <a:stretch>
            <a:fillRect/>
          </a:stretch>
        </p:blipFill>
        <p:spPr>
          <a:xfrm>
            <a:off x="10532418" y="5318091"/>
            <a:ext cx="7313902" cy="467342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33227" y="3704483"/>
            <a:ext cx="7821771" cy="246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8"/>
              </a:lnSpc>
            </a:pPr>
            <a:r>
              <a:rPr lang="en-US" sz="5989">
                <a:solidFill>
                  <a:srgbClr val="00492C"/>
                </a:solidFill>
                <a:latin typeface="Roca Two Black"/>
              </a:rPr>
              <a:t>Starbucks Failed </a:t>
            </a:r>
          </a:p>
          <a:p>
            <a:pPr>
              <a:lnSpc>
                <a:spcPts val="6408"/>
              </a:lnSpc>
            </a:pPr>
            <a:r>
              <a:rPr lang="en-US" sz="5989">
                <a:solidFill>
                  <a:srgbClr val="00492C"/>
                </a:solidFill>
                <a:latin typeface="Roca Two Black"/>
              </a:rPr>
              <a:t>in Australia : Detailed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90489" y="5143500"/>
            <a:ext cx="2287724" cy="2287715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24906" b="-2490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507475" y="5143500"/>
            <a:ext cx="2287724" cy="228771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472" b="-2547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324460" y="5095875"/>
            <a:ext cx="2287724" cy="2287715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0692" t="-86704" r="-27294" b="-5288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139645" y="5143500"/>
            <a:ext cx="2287724" cy="228771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r="-24999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646120" y="5143500"/>
            <a:ext cx="2287724" cy="2287715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047" b="-2504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52136" y="1019175"/>
            <a:ext cx="15107601" cy="227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sz="7446">
                <a:solidFill>
                  <a:srgbClr val="000000"/>
                </a:solidFill>
                <a:latin typeface="Open Sans Bold"/>
              </a:rPr>
              <a:t>Starbucks Revenue Model</a:t>
            </a:r>
          </a:p>
          <a:p>
            <a:pPr marL="0" lvl="0" indent="0" algn="ctr">
              <a:lnSpc>
                <a:spcPts val="8935"/>
              </a:lnSpc>
              <a:spcBef>
                <a:spcPct val="0"/>
              </a:spcBef>
            </a:pPr>
            <a:endParaRPr lang="en-US" sz="7446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8709" y="7802526"/>
            <a:ext cx="2996035" cy="89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2"/>
              </a:lnSpc>
              <a:spcBef>
                <a:spcPct val="0"/>
              </a:spcBef>
            </a:pPr>
            <a:r>
              <a:rPr lang="en-US" sz="2809">
                <a:solidFill>
                  <a:srgbClr val="000000"/>
                </a:solidFill>
                <a:latin typeface="Open Sans Bold Bold"/>
              </a:rPr>
              <a:t>Premium Coffees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4511" y="2571516"/>
            <a:ext cx="15478977" cy="178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2"/>
              </a:lnSpc>
            </a:pPr>
            <a:r>
              <a:rPr lang="en-US" sz="3365">
                <a:solidFill>
                  <a:srgbClr val="000000"/>
                </a:solidFill>
                <a:latin typeface="Canva Sans"/>
              </a:rPr>
              <a:t>The selling of fresh beverages packed tea and coffee, and meals are part of Starbucks’ revenue stream. The Starbucks-owned outlets normally account for 79 per cent of company sales.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19994" y="7840626"/>
            <a:ext cx="2996035" cy="135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2"/>
              </a:lnSpc>
            </a:pPr>
            <a:r>
              <a:rPr lang="en-US" sz="2809">
                <a:solidFill>
                  <a:srgbClr val="000000"/>
                </a:solidFill>
                <a:latin typeface="Open Sans Bold"/>
              </a:rPr>
              <a:t>Whole bean coffees</a:t>
            </a:r>
          </a:p>
          <a:p>
            <a:pPr marL="0" lvl="0" indent="0" algn="ctr">
              <a:lnSpc>
                <a:spcPts val="3652"/>
              </a:lnSpc>
              <a:spcBef>
                <a:spcPct val="0"/>
              </a:spcBef>
            </a:pPr>
            <a:endParaRPr lang="en-US" sz="2809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70305" y="8031126"/>
            <a:ext cx="2996035" cy="44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52"/>
              </a:lnSpc>
              <a:spcBef>
                <a:spcPct val="0"/>
              </a:spcBef>
            </a:pPr>
            <a:r>
              <a:rPr lang="en-US" sz="2809">
                <a:solidFill>
                  <a:srgbClr val="000000"/>
                </a:solidFill>
                <a:latin typeface="Open Sans Bold"/>
              </a:rPr>
              <a:t>Premium Teas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42639" y="8013286"/>
            <a:ext cx="2996035" cy="89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2"/>
              </a:lnSpc>
            </a:pPr>
            <a:r>
              <a:rPr lang="en-US" sz="2809">
                <a:solidFill>
                  <a:srgbClr val="000000"/>
                </a:solidFill>
                <a:latin typeface="Open Sans Bold"/>
              </a:rPr>
              <a:t>Food Items</a:t>
            </a:r>
          </a:p>
          <a:p>
            <a:pPr marL="0" lvl="0" indent="0" algn="ctr">
              <a:lnSpc>
                <a:spcPts val="3652"/>
              </a:lnSpc>
              <a:spcBef>
                <a:spcPct val="0"/>
              </a:spcBef>
            </a:pPr>
            <a:endParaRPr lang="en-US" sz="2809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433219" y="7865228"/>
            <a:ext cx="2881489" cy="135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2"/>
              </a:lnSpc>
              <a:spcBef>
                <a:spcPct val="0"/>
              </a:spcBef>
            </a:pPr>
            <a:r>
              <a:rPr lang="en-US" sz="2809">
                <a:solidFill>
                  <a:srgbClr val="000000"/>
                </a:solidFill>
                <a:latin typeface="Open Sans Bold"/>
              </a:rPr>
              <a:t>Seasonal Novelty Items</a:t>
            </a:r>
          </a:p>
          <a:p>
            <a:pPr marL="0" lvl="0" indent="0" algn="ctr">
              <a:lnSpc>
                <a:spcPts val="3652"/>
              </a:lnSpc>
              <a:spcBef>
                <a:spcPct val="0"/>
              </a:spcBef>
            </a:pPr>
            <a:endParaRPr lang="en-US" sz="280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332712"/>
            <a:ext cx="18288000" cy="76215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3579193"/>
          <a:ext cx="16240124" cy="4744593"/>
        </p:xfrm>
        <a:graphic>
          <a:graphicData uri="http://schemas.openxmlformats.org/drawingml/2006/table">
            <a:tbl>
              <a:tblPr/>
              <a:tblGrid>
                <a:gridCol w="406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864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S</a:t>
                      </a:r>
                    </a:p>
                    <a:p>
                      <a:r>
                        <a:rPr lang="en-US" sz="3200">
                          <a:solidFill>
                            <a:srgbClr val="00492C"/>
                          </a:solidFill>
                          <a:latin typeface="Roca Two Bold"/>
                        </a:rPr>
                        <a:t>(Strengths)</a:t>
                      </a:r>
                    </a:p>
                  </a:txBody>
                  <a:tcPr>
                    <a:lnL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6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W</a:t>
                      </a:r>
                    </a:p>
                    <a:p>
                      <a:r>
                        <a:rPr lang="en-US" sz="3200">
                          <a:solidFill>
                            <a:srgbClr val="00492C"/>
                          </a:solidFill>
                          <a:latin typeface="Roca Two Bold"/>
                        </a:rPr>
                        <a:t>(Weaknesses)</a:t>
                      </a:r>
                    </a:p>
                  </a:txBody>
                  <a:tcPr>
                    <a:lnL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6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O</a:t>
                      </a:r>
                    </a:p>
                    <a:p>
                      <a:r>
                        <a:rPr lang="en-US" sz="3200">
                          <a:solidFill>
                            <a:srgbClr val="00492C"/>
                          </a:solidFill>
                          <a:latin typeface="Roca Two Bold"/>
                        </a:rPr>
                        <a:t>(Opportunities)</a:t>
                      </a:r>
                    </a:p>
                  </a:txBody>
                  <a:tcPr>
                    <a:lnL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6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T</a:t>
                      </a:r>
                    </a:p>
                    <a:p>
                      <a:r>
                        <a:rPr lang="en-US" sz="3200">
                          <a:solidFill>
                            <a:srgbClr val="00492C"/>
                          </a:solidFill>
                          <a:latin typeface="Roca Two Bold"/>
                        </a:rPr>
                        <a:t>(Threats)</a:t>
                      </a:r>
                    </a:p>
                  </a:txBody>
                  <a:tcPr>
                    <a:lnL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595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No.1 brand in coffeehouse segment.</a:t>
                      </a:r>
                    </a:p>
                    <a:p>
                      <a:r>
                        <a:rPr lang="en-US"/>
                        <a:t>Strong Brand Image</a:t>
                      </a:r>
                    </a:p>
                    <a:p>
                      <a:r>
                        <a:rPr lang="en-US" sz="2199">
                          <a:solidFill>
                            <a:srgbClr val="303030"/>
                          </a:solidFill>
                          <a:latin typeface="TT Norms"/>
                        </a:rPr>
                        <a:t>Largest coffeehouse chain in the world.</a:t>
                      </a:r>
                    </a:p>
                  </a:txBody>
                  <a:tcPr>
                    <a:lnL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Competitor price is the major influence.</a:t>
                      </a:r>
                    </a:p>
                    <a:p>
                      <a:r>
                        <a:rPr lang="en-US"/>
                        <a:t>Product pricing</a:t>
                      </a:r>
                    </a:p>
                    <a:p>
                      <a:r>
                        <a:rPr lang="en-US" sz="2199">
                          <a:solidFill>
                            <a:srgbClr val="303030"/>
                          </a:solidFill>
                          <a:latin typeface="TT Norms"/>
                        </a:rPr>
                        <a:t>Negative publicity</a:t>
                      </a:r>
                    </a:p>
                  </a:txBody>
                  <a:tcPr>
                    <a:lnL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To extend supplier network.</a:t>
                      </a:r>
                    </a:p>
                    <a:p>
                      <a:r>
                        <a:rPr lang="en-US"/>
                        <a:t>Increase product offerings</a:t>
                      </a:r>
                    </a:p>
                    <a:p>
                      <a:r>
                        <a:rPr lang="en-US" sz="2199">
                          <a:solidFill>
                            <a:srgbClr val="303030"/>
                          </a:solidFill>
                          <a:latin typeface="TT Norms"/>
                        </a:rPr>
                        <a:t>Expansion of retails operations.</a:t>
                      </a:r>
                    </a:p>
                  </a:txBody>
                  <a:tcPr>
                    <a:lnL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Increased competition from local cafes.</a:t>
                      </a:r>
                    </a:p>
                    <a:p>
                      <a:r>
                        <a:rPr lang="en-US"/>
                        <a:t>Supply disruptions.</a:t>
                      </a:r>
                    </a:p>
                    <a:p>
                      <a:r>
                        <a:rPr lang="en-US"/>
                        <a:t>product boycott</a:t>
                      </a:r>
                    </a:p>
                    <a:p>
                      <a:r>
                        <a:rPr lang="en-US" sz="2199">
                          <a:solidFill>
                            <a:srgbClr val="303030"/>
                          </a:solidFill>
                          <a:latin typeface="TT Norms"/>
                        </a:rPr>
                        <a:t>Rising coffee beans and dairy products.</a:t>
                      </a:r>
                    </a:p>
                  </a:txBody>
                  <a:tcPr>
                    <a:lnL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49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54" y="7870707"/>
            <a:ext cx="2570525" cy="24162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631124" y="24207"/>
            <a:ext cx="2709136" cy="254658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6000"/>
          </a:blip>
          <a:srcRect/>
          <a:stretch>
            <a:fillRect/>
          </a:stretch>
        </p:blipFill>
        <p:spPr>
          <a:xfrm rot="1488908">
            <a:off x="642413" y="-413510"/>
            <a:ext cx="1964442" cy="32740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56875" y="1926269"/>
            <a:ext cx="1297424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00492C"/>
                </a:solidFill>
                <a:latin typeface="Roca Two Black"/>
              </a:rPr>
              <a:t>SWOT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0703" b="13261"/>
          <a:stretch>
            <a:fillRect/>
          </a:stretch>
        </p:blipFill>
        <p:spPr>
          <a:xfrm>
            <a:off x="-2012482" y="2437598"/>
            <a:ext cx="12277016" cy="611199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6836" y="662985"/>
            <a:ext cx="16962489" cy="104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9"/>
              </a:lnSpc>
            </a:pPr>
            <a:r>
              <a:rPr lang="en-US" sz="6078">
                <a:solidFill>
                  <a:srgbClr val="FFFFFF"/>
                </a:solidFill>
                <a:latin typeface="Open Sans Extra Bold"/>
              </a:rPr>
              <a:t>Starbucks Competitors &amp; Market Share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2220" y="5377545"/>
            <a:ext cx="1302248" cy="62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Canva Sans Bold"/>
              </a:rPr>
              <a:t>McDonald’s</a:t>
            </a:r>
          </a:p>
          <a:p>
            <a:pPr algn="ctr">
              <a:lnSpc>
                <a:spcPts val="2480"/>
              </a:lnSpc>
            </a:pPr>
            <a:endParaRPr lang="en-US" sz="1771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896164" y="2889980"/>
            <a:ext cx="1697175" cy="62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Canva Sans Bold"/>
              </a:rPr>
              <a:t>Dunkin’ Donuts</a:t>
            </a:r>
          </a:p>
          <a:p>
            <a:pPr algn="ctr">
              <a:lnSpc>
                <a:spcPts val="2480"/>
              </a:lnSpc>
            </a:pPr>
            <a:endParaRPr lang="en-US" sz="1771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57402" y="6542043"/>
            <a:ext cx="1474544" cy="3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2"/>
              </a:lnSpc>
            </a:pPr>
            <a:r>
              <a:rPr lang="en-US" sz="1837">
                <a:solidFill>
                  <a:srgbClr val="000000"/>
                </a:solidFill>
                <a:latin typeface="Canva Sans Bold"/>
              </a:rPr>
              <a:t>Costa Coffee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20791" y="7921869"/>
            <a:ext cx="1362871" cy="62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Canva Sans Bold"/>
              </a:rPr>
              <a:t>Tim Hortons</a:t>
            </a:r>
          </a:p>
          <a:p>
            <a:pPr algn="ctr">
              <a:lnSpc>
                <a:spcPts val="2480"/>
              </a:lnSpc>
            </a:pPr>
            <a:endParaRPr lang="en-US" sz="1771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1171" r="1206" b="1171"/>
          <a:stretch>
            <a:fillRect/>
          </a:stretch>
        </p:blipFill>
        <p:spPr>
          <a:xfrm>
            <a:off x="11436109" y="2394461"/>
            <a:ext cx="6564681" cy="61551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3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534" r="12887" b="1385"/>
          <a:stretch>
            <a:fillRect/>
          </a:stretch>
        </p:blipFill>
        <p:spPr>
          <a:xfrm>
            <a:off x="2486137" y="0"/>
            <a:ext cx="1383050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152" t="10544" r="15480" b="2332"/>
          <a:stretch>
            <a:fillRect/>
          </a:stretch>
        </p:blipFill>
        <p:spPr>
          <a:xfrm>
            <a:off x="1936340" y="1188541"/>
            <a:ext cx="13435314" cy="9098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638184" y="7410626"/>
            <a:ext cx="3016610" cy="18476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14908" y="236467"/>
            <a:ext cx="7478177" cy="73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2"/>
              </a:lnSpc>
            </a:pPr>
            <a:r>
              <a:rPr lang="en-US" sz="4073">
                <a:solidFill>
                  <a:srgbClr val="F7FAF8"/>
                </a:solidFill>
                <a:latin typeface="Canva Sans Bold"/>
              </a:rPr>
              <a:t>Starbucks Marketing Strategy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08258" y="3165294"/>
            <a:ext cx="9051042" cy="716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435" lvl="1" indent="-414717">
              <a:lnSpc>
                <a:spcPts val="7145"/>
              </a:lnSpc>
              <a:buFont typeface="Arial"/>
              <a:buChar char="•"/>
            </a:pPr>
            <a:r>
              <a:rPr lang="en-US" sz="3841">
                <a:solidFill>
                  <a:srgbClr val="EAEBC4"/>
                </a:solidFill>
                <a:latin typeface="TT Norms"/>
              </a:rPr>
              <a:t>Starbucks hasn't understood the coffe market in Australia.</a:t>
            </a:r>
          </a:p>
          <a:p>
            <a:pPr marL="829435" lvl="1" indent="-414717">
              <a:lnSpc>
                <a:spcPts val="7145"/>
              </a:lnSpc>
              <a:buFont typeface="Arial"/>
              <a:buChar char="•"/>
            </a:pPr>
            <a:r>
              <a:rPr lang="en-US" sz="3841">
                <a:solidFill>
                  <a:srgbClr val="EAEBC4"/>
                </a:solidFill>
                <a:latin typeface="TT Norms"/>
              </a:rPr>
              <a:t>Australian preference towards Australian Brands.</a:t>
            </a:r>
          </a:p>
          <a:p>
            <a:pPr marL="829435" lvl="1" indent="-414717">
              <a:lnSpc>
                <a:spcPts val="7145"/>
              </a:lnSpc>
              <a:buFont typeface="Arial"/>
              <a:buChar char="•"/>
            </a:pPr>
            <a:r>
              <a:rPr lang="en-US" sz="3841">
                <a:solidFill>
                  <a:srgbClr val="EAEBC4"/>
                </a:solidFill>
                <a:latin typeface="TT Norms"/>
              </a:rPr>
              <a:t>Competition from McDonalds, Gloria Jeans &amp; Local coffee shops.</a:t>
            </a:r>
          </a:p>
          <a:p>
            <a:pPr marL="829435" lvl="1" indent="-414717">
              <a:lnSpc>
                <a:spcPts val="7145"/>
              </a:lnSpc>
              <a:buFont typeface="Arial"/>
              <a:buChar char="•"/>
            </a:pPr>
            <a:r>
              <a:rPr lang="en-US" sz="3841">
                <a:solidFill>
                  <a:srgbClr val="EAEBC4"/>
                </a:solidFill>
                <a:latin typeface="TT Norms"/>
              </a:rPr>
              <a:t>Cultural Difference.</a:t>
            </a:r>
          </a:p>
          <a:p>
            <a:pPr marL="0" lvl="0" indent="0" algn="l">
              <a:lnSpc>
                <a:spcPts val="7145"/>
              </a:lnSpc>
            </a:pPr>
            <a:endParaRPr lang="en-US" sz="3841">
              <a:solidFill>
                <a:srgbClr val="EAEBC4"/>
              </a:solidFill>
              <a:latin typeface="TT Norm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809840" y="493961"/>
            <a:ext cx="9051042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14"/>
              </a:lnSpc>
              <a:spcBef>
                <a:spcPct val="0"/>
              </a:spcBef>
            </a:pPr>
            <a:r>
              <a:rPr lang="en-US" sz="8095">
                <a:solidFill>
                  <a:srgbClr val="EAEBC4"/>
                </a:solidFill>
                <a:latin typeface="Roca Two Black"/>
              </a:rPr>
              <a:t>What went wrong?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7172150" cy="10287000"/>
            <a:chOff x="0" y="0"/>
            <a:chExt cx="9562867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8030" r="15518"/>
            <a:stretch>
              <a:fillRect/>
            </a:stretch>
          </p:blipFill>
          <p:spPr>
            <a:xfrm>
              <a:off x="0" y="0"/>
              <a:ext cx="9562867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0200216" cy="113626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00217" cy="11362622"/>
            </a:xfrm>
            <a:custGeom>
              <a:avLst/>
              <a:gdLst/>
              <a:ahLst/>
              <a:cxnLst/>
              <a:rect l="l" t="t" r="r" b="b"/>
              <a:pathLst>
                <a:path w="20200217" h="11362622">
                  <a:moveTo>
                    <a:pt x="19974156" y="0"/>
                  </a:moveTo>
                  <a:lnTo>
                    <a:pt x="0" y="0"/>
                  </a:lnTo>
                  <a:lnTo>
                    <a:pt x="0" y="11362622"/>
                  </a:lnTo>
                  <a:lnTo>
                    <a:pt x="20200217" y="11362622"/>
                  </a:lnTo>
                  <a:lnTo>
                    <a:pt x="20200217" y="0"/>
                  </a:lnTo>
                  <a:lnTo>
                    <a:pt x="19974156" y="0"/>
                  </a:lnTo>
                  <a:close/>
                  <a:moveTo>
                    <a:pt x="19974156" y="11136562"/>
                  </a:moveTo>
                  <a:lnTo>
                    <a:pt x="228600" y="11136562"/>
                  </a:lnTo>
                  <a:lnTo>
                    <a:pt x="228600" y="228600"/>
                  </a:lnTo>
                  <a:lnTo>
                    <a:pt x="19974156" y="228600"/>
                  </a:lnTo>
                  <a:lnTo>
                    <a:pt x="19974156" y="11136562"/>
                  </a:lnTo>
                  <a:close/>
                </a:path>
              </a:pathLst>
            </a:custGeom>
            <a:solidFill>
              <a:srgbClr val="2F865F"/>
            </a:solidFill>
          </p:spPr>
        </p:sp>
      </p:grp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2965350"/>
          <a:ext cx="7794225" cy="6462676"/>
        </p:xfrm>
        <a:graphic>
          <a:graphicData uri="http://schemas.openxmlformats.org/drawingml/2006/table">
            <a:tbl>
              <a:tblPr/>
              <a:tblGrid>
                <a:gridCol w="1522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1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575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3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>
                          <a:solidFill>
                            <a:srgbClr val="000000"/>
                          </a:solidFill>
                          <a:latin typeface="Roca Two Black"/>
                        </a:rPr>
                        <a:t>Introduction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28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5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ca Two Black"/>
                        </a:rPr>
                        <a:t>Objectives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28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6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>
                          <a:solidFill>
                            <a:srgbClr val="000000"/>
                          </a:solidFill>
                          <a:latin typeface="Roca Two Black"/>
                        </a:rPr>
                        <a:t>Company Size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8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7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>
                          <a:solidFill>
                            <a:srgbClr val="000000"/>
                          </a:solidFill>
                          <a:latin typeface="Roca Two Black"/>
                        </a:rPr>
                        <a:t>Market Stakeholders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528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8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>
                          <a:solidFill>
                            <a:srgbClr val="000000"/>
                          </a:solidFill>
                          <a:latin typeface="Roca Two Black"/>
                        </a:rPr>
                        <a:t>Revenue Model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528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9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>
                          <a:solidFill>
                            <a:srgbClr val="000000"/>
                          </a:solidFill>
                          <a:latin typeface="Roca Two Black"/>
                        </a:rPr>
                        <a:t>Customer Analysis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528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10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 dirty="0">
                          <a:solidFill>
                            <a:srgbClr val="000000"/>
                          </a:solidFill>
                          <a:latin typeface="Roca Two Black"/>
                        </a:rPr>
                        <a:t>SWOT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1095375"/>
            <a:ext cx="5936194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Roca Two Black"/>
              </a:rPr>
              <a:t>Agenda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701368" y="2965350"/>
          <a:ext cx="7557931" cy="5543549"/>
        </p:xfrm>
        <a:graphic>
          <a:graphicData uri="http://schemas.openxmlformats.org/drawingml/2006/table">
            <a:tbl>
              <a:tblPr/>
              <a:tblGrid>
                <a:gridCol w="1522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5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59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11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>
                          <a:solidFill>
                            <a:srgbClr val="000000"/>
                          </a:solidFill>
                          <a:latin typeface="Roca Two Black"/>
                        </a:rPr>
                        <a:t>Competition &amp; Market Size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12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>
                          <a:solidFill>
                            <a:srgbClr val="000000"/>
                          </a:solidFill>
                          <a:latin typeface="Roca Two Black"/>
                        </a:rPr>
                        <a:t>PESTEL Analysis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13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>
                          <a:solidFill>
                            <a:srgbClr val="000000"/>
                          </a:solidFill>
                          <a:latin typeface="Roca Two Black"/>
                        </a:rPr>
                        <a:t>Marketing Strategy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51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14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>
                          <a:solidFill>
                            <a:srgbClr val="000000"/>
                          </a:solidFill>
                          <a:latin typeface="Roca Two Black"/>
                        </a:rPr>
                        <a:t>What Went Wrong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551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15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>
                          <a:solidFill>
                            <a:srgbClr val="000000"/>
                          </a:solidFill>
                          <a:latin typeface="Roca Two Black"/>
                        </a:rPr>
                        <a:t>Conclusion &amp; Recommendations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551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ca Two Black"/>
                        </a:rPr>
                        <a:t>16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 u="sng">
                          <a:solidFill>
                            <a:srgbClr val="000000"/>
                          </a:solidFill>
                          <a:latin typeface="Roca Two Black"/>
                        </a:rPr>
                        <a:t>Learnings &amp; challenges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6321"/>
          <a:stretch>
            <a:fillRect/>
          </a:stretch>
        </p:blipFill>
        <p:spPr>
          <a:xfrm>
            <a:off x="-171450" y="2471184"/>
            <a:ext cx="19158766" cy="63693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134441" y="718527"/>
            <a:ext cx="20556882" cy="334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7"/>
              </a:lnSpc>
            </a:pPr>
            <a:r>
              <a:rPr lang="en-US" sz="5797">
                <a:solidFill>
                  <a:srgbClr val="000000"/>
                </a:solidFill>
                <a:latin typeface="Canva Sans Bold"/>
              </a:rPr>
              <a:t>Australian Culture</a:t>
            </a:r>
          </a:p>
          <a:p>
            <a:pPr algn="ctr">
              <a:lnSpc>
                <a:spcPts val="8117"/>
              </a:lnSpc>
            </a:pPr>
            <a:endParaRPr lang="en-US" sz="579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4324"/>
              </a:lnSpc>
            </a:pPr>
            <a:endParaRPr lang="en-US" sz="579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5808"/>
              </a:lnSpc>
            </a:pPr>
            <a:endParaRPr lang="en-US" sz="5797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845" y="4228321"/>
            <a:ext cx="3962129" cy="1826834"/>
            <a:chOff x="0" y="0"/>
            <a:chExt cx="3133810" cy="14449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3810" cy="1444918"/>
            </a:xfrm>
            <a:custGeom>
              <a:avLst/>
              <a:gdLst/>
              <a:ahLst/>
              <a:cxnLst/>
              <a:rect l="l" t="t" r="r" b="b"/>
              <a:pathLst>
                <a:path w="3133810" h="1444918">
                  <a:moveTo>
                    <a:pt x="3009350" y="1444918"/>
                  </a:moveTo>
                  <a:lnTo>
                    <a:pt x="124460" y="1444918"/>
                  </a:lnTo>
                  <a:cubicBezTo>
                    <a:pt x="55880" y="1444918"/>
                    <a:pt x="0" y="1389038"/>
                    <a:pt x="0" y="13204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320458"/>
                  </a:lnTo>
                  <a:cubicBezTo>
                    <a:pt x="3133810" y="1389038"/>
                    <a:pt x="3077930" y="1444918"/>
                    <a:pt x="3009350" y="1444918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04067" y="4556069"/>
            <a:ext cx="3107949" cy="1065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6"/>
              </a:lnSpc>
              <a:spcBef>
                <a:spcPct val="0"/>
              </a:spcBef>
            </a:pPr>
            <a:r>
              <a:rPr lang="en-US" sz="3274">
                <a:solidFill>
                  <a:srgbClr val="303030"/>
                </a:solidFill>
                <a:latin typeface="Roca Two"/>
              </a:rPr>
              <a:t>Australian Coffee Culture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936780" y="4228321"/>
            <a:ext cx="3962129" cy="1826834"/>
            <a:chOff x="0" y="0"/>
            <a:chExt cx="3133810" cy="14449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3810" cy="1444918"/>
            </a:xfrm>
            <a:custGeom>
              <a:avLst/>
              <a:gdLst/>
              <a:ahLst/>
              <a:cxnLst/>
              <a:rect l="l" t="t" r="r" b="b"/>
              <a:pathLst>
                <a:path w="3133810" h="1444918">
                  <a:moveTo>
                    <a:pt x="3009350" y="1444918"/>
                  </a:moveTo>
                  <a:lnTo>
                    <a:pt x="124460" y="1444918"/>
                  </a:lnTo>
                  <a:cubicBezTo>
                    <a:pt x="55880" y="1444918"/>
                    <a:pt x="0" y="1389038"/>
                    <a:pt x="0" y="13204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320458"/>
                  </a:lnTo>
                  <a:cubicBezTo>
                    <a:pt x="3133810" y="1389038"/>
                    <a:pt x="3077930" y="1444918"/>
                    <a:pt x="3009350" y="1444918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278145" y="4454632"/>
            <a:ext cx="3533970" cy="16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6"/>
              </a:lnSpc>
              <a:spcBef>
                <a:spcPct val="0"/>
              </a:spcBef>
            </a:pPr>
            <a:r>
              <a:rPr lang="en-US" sz="3274">
                <a:solidFill>
                  <a:srgbClr val="303030"/>
                </a:solidFill>
                <a:latin typeface="Roca Two"/>
              </a:rPr>
              <a:t>Quick Expansion in Australian Market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21715" y="4228321"/>
            <a:ext cx="3962129" cy="1826834"/>
            <a:chOff x="0" y="0"/>
            <a:chExt cx="3133810" cy="14449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3810" cy="1444918"/>
            </a:xfrm>
            <a:custGeom>
              <a:avLst/>
              <a:gdLst/>
              <a:ahLst/>
              <a:cxnLst/>
              <a:rect l="l" t="t" r="r" b="b"/>
              <a:pathLst>
                <a:path w="3133810" h="1444918">
                  <a:moveTo>
                    <a:pt x="3009350" y="1444918"/>
                  </a:moveTo>
                  <a:lnTo>
                    <a:pt x="124460" y="1444918"/>
                  </a:lnTo>
                  <a:cubicBezTo>
                    <a:pt x="55880" y="1444918"/>
                    <a:pt x="0" y="1389038"/>
                    <a:pt x="0" y="13204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320458"/>
                  </a:lnTo>
                  <a:cubicBezTo>
                    <a:pt x="3133810" y="1389038"/>
                    <a:pt x="3077930" y="1444918"/>
                    <a:pt x="3009350" y="1444918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632334" y="4454632"/>
            <a:ext cx="3535039" cy="16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6"/>
              </a:lnSpc>
              <a:spcBef>
                <a:spcPct val="0"/>
              </a:spcBef>
            </a:pPr>
            <a:r>
              <a:rPr lang="en-US" sz="3274">
                <a:solidFill>
                  <a:srgbClr val="303030"/>
                </a:solidFill>
                <a:latin typeface="Roca Two"/>
              </a:rPr>
              <a:t>Starbucks’ Coffee – Too Sweet for Australia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906650" y="4228321"/>
            <a:ext cx="3962129" cy="1826834"/>
            <a:chOff x="0" y="0"/>
            <a:chExt cx="3133810" cy="14449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3810" cy="1444918"/>
            </a:xfrm>
            <a:custGeom>
              <a:avLst/>
              <a:gdLst/>
              <a:ahLst/>
              <a:cxnLst/>
              <a:rect l="l" t="t" r="r" b="b"/>
              <a:pathLst>
                <a:path w="3133810" h="1444918">
                  <a:moveTo>
                    <a:pt x="3009350" y="1444918"/>
                  </a:moveTo>
                  <a:lnTo>
                    <a:pt x="124460" y="1444918"/>
                  </a:lnTo>
                  <a:cubicBezTo>
                    <a:pt x="55880" y="1444918"/>
                    <a:pt x="0" y="1389038"/>
                    <a:pt x="0" y="13204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320458"/>
                  </a:lnTo>
                  <a:cubicBezTo>
                    <a:pt x="3133810" y="1389038"/>
                    <a:pt x="3077930" y="1444918"/>
                    <a:pt x="3009350" y="1444918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333739" y="4556069"/>
            <a:ext cx="3107949" cy="1065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6"/>
              </a:lnSpc>
              <a:spcBef>
                <a:spcPct val="0"/>
              </a:spcBef>
            </a:pPr>
            <a:r>
              <a:rPr lang="en-US" sz="3274">
                <a:solidFill>
                  <a:srgbClr val="303030"/>
                </a:solidFill>
                <a:latin typeface="Roca Two"/>
              </a:rPr>
              <a:t>Too Many Competitors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5430" y="1858787"/>
            <a:ext cx="17732570" cy="1005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FFE6CB"/>
                </a:solidFill>
                <a:latin typeface="Open Sans Extra Bold"/>
              </a:rPr>
              <a:t>Reasons for failure of Starbucks in Australia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83001" y="2662042"/>
            <a:ext cx="881061" cy="88106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583001" y="4122688"/>
            <a:ext cx="881061" cy="88106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614210" y="5841948"/>
            <a:ext cx="881061" cy="88106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14830" r="34407"/>
          <a:stretch>
            <a:fillRect/>
          </a:stretch>
        </p:blipFill>
        <p:spPr>
          <a:xfrm>
            <a:off x="574265" y="1057048"/>
            <a:ext cx="6633163" cy="870615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98834" y="2416202"/>
            <a:ext cx="8357247" cy="1061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8"/>
              </a:lnSpc>
            </a:pPr>
            <a:r>
              <a:rPr lang="en-US" sz="4679">
                <a:solidFill>
                  <a:srgbClr val="FFE6CB"/>
                </a:solidFill>
                <a:latin typeface="TT Norms"/>
              </a:rPr>
              <a:t>Altering the Menu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12415" y="2648580"/>
            <a:ext cx="622234" cy="76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4108">
                <a:solidFill>
                  <a:srgbClr val="303030"/>
                </a:solidFill>
                <a:latin typeface="Roca Two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02053" y="4760035"/>
            <a:ext cx="8357247" cy="331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0"/>
              </a:lnSpc>
            </a:pPr>
            <a:r>
              <a:rPr lang="en-US" sz="1475">
                <a:solidFill>
                  <a:srgbClr val="FFE6CB"/>
                </a:solidFill>
                <a:latin typeface="TT Norms"/>
              </a:rPr>
              <a:t> </a:t>
            </a:r>
          </a:p>
          <a:p>
            <a:pPr>
              <a:lnSpc>
                <a:spcPts val="4108"/>
              </a:lnSpc>
            </a:pPr>
            <a:endParaRPr lang="en-US" sz="1475">
              <a:solidFill>
                <a:srgbClr val="FFE6CB"/>
              </a:solidFill>
              <a:latin typeface="TT Norms"/>
            </a:endParaRPr>
          </a:p>
          <a:p>
            <a:pPr>
              <a:lnSpc>
                <a:spcPts val="10499"/>
              </a:lnSpc>
            </a:pPr>
            <a:r>
              <a:rPr lang="en-US" sz="5249">
                <a:solidFill>
                  <a:srgbClr val="FFE6CB"/>
                </a:solidFill>
                <a:latin typeface="TT Norms"/>
              </a:rPr>
              <a:t>Specialty Products</a:t>
            </a:r>
          </a:p>
          <a:p>
            <a:pPr marL="0" lvl="1" indent="0" algn="l">
              <a:lnSpc>
                <a:spcPts val="10499"/>
              </a:lnSpc>
              <a:spcBef>
                <a:spcPct val="0"/>
              </a:spcBef>
            </a:pPr>
            <a:endParaRPr lang="en-US" sz="5249">
              <a:solidFill>
                <a:srgbClr val="FFE6CB"/>
              </a:solidFill>
              <a:latin typeface="TT Norm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68887" y="4176039"/>
            <a:ext cx="11065375" cy="140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68"/>
              </a:lnSpc>
            </a:pPr>
            <a:r>
              <a:rPr lang="en-US" sz="4679">
                <a:solidFill>
                  <a:srgbClr val="FFE6CB"/>
                </a:solidFill>
                <a:latin typeface="TT Norms"/>
              </a:rPr>
              <a:t>Continuing the Slow Growth</a:t>
            </a:r>
          </a:p>
          <a:p>
            <a:pPr marL="0" lvl="1" indent="0" algn="l">
              <a:lnSpc>
                <a:spcPts val="5568"/>
              </a:lnSpc>
            </a:pPr>
            <a:r>
              <a:rPr lang="en-US" sz="4679">
                <a:solidFill>
                  <a:srgbClr val="FFE6CB"/>
                </a:solidFill>
                <a:latin typeface="TT Norms"/>
              </a:rPr>
              <a:t> Strategy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12415" y="4109226"/>
            <a:ext cx="622234" cy="76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50"/>
              </a:lnSpc>
              <a:spcBef>
                <a:spcPct val="0"/>
              </a:spcBef>
            </a:pPr>
            <a:r>
              <a:rPr lang="en-US" sz="4108" u="none">
                <a:solidFill>
                  <a:srgbClr val="303030"/>
                </a:solidFill>
                <a:latin typeface="Roca Two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43624" y="5828487"/>
            <a:ext cx="622234" cy="76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50"/>
              </a:lnSpc>
              <a:spcBef>
                <a:spcPct val="0"/>
              </a:spcBef>
            </a:pPr>
            <a:r>
              <a:rPr lang="en-US" sz="4108" u="none">
                <a:solidFill>
                  <a:srgbClr val="303030"/>
                </a:solidFill>
                <a:latin typeface="Roca Two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57872" y="338841"/>
            <a:ext cx="7439328" cy="971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9"/>
              </a:lnSpc>
            </a:pPr>
            <a:r>
              <a:rPr lang="en-US" sz="5806" dirty="0">
                <a:solidFill>
                  <a:srgbClr val="FFE6CB"/>
                </a:solidFill>
                <a:latin typeface="Open Sans Bold"/>
              </a:rPr>
              <a:t>Recommendations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4752" y="332896"/>
            <a:ext cx="7514184" cy="9621208"/>
            <a:chOff x="0" y="0"/>
            <a:chExt cx="10018913" cy="1282827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2" r="23982"/>
            <a:stretch>
              <a:fillRect/>
            </a:stretch>
          </p:blipFill>
          <p:spPr>
            <a:xfrm>
              <a:off x="0" y="0"/>
              <a:ext cx="10018913" cy="1282827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571705" y="332896"/>
            <a:ext cx="8090833" cy="9621208"/>
            <a:chOff x="0" y="0"/>
            <a:chExt cx="7483699" cy="88992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83700" cy="8899236"/>
            </a:xfrm>
            <a:custGeom>
              <a:avLst/>
              <a:gdLst/>
              <a:ahLst/>
              <a:cxnLst/>
              <a:rect l="l" t="t" r="r" b="b"/>
              <a:pathLst>
                <a:path w="7483700" h="8899236">
                  <a:moveTo>
                    <a:pt x="7359239" y="8899236"/>
                  </a:moveTo>
                  <a:lnTo>
                    <a:pt x="124460" y="8899236"/>
                  </a:lnTo>
                  <a:cubicBezTo>
                    <a:pt x="55880" y="8899236"/>
                    <a:pt x="0" y="8843356"/>
                    <a:pt x="0" y="87747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59239" y="0"/>
                  </a:lnTo>
                  <a:cubicBezTo>
                    <a:pt x="7427819" y="0"/>
                    <a:pt x="7483700" y="55880"/>
                    <a:pt x="7483700" y="124460"/>
                  </a:cubicBezTo>
                  <a:lnTo>
                    <a:pt x="7483700" y="8774776"/>
                  </a:lnTo>
                  <a:cubicBezTo>
                    <a:pt x="7483700" y="8843356"/>
                    <a:pt x="7427819" y="8899236"/>
                    <a:pt x="7359239" y="8899236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141527" y="1612426"/>
            <a:ext cx="7117773" cy="755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98"/>
              </a:lnSpc>
            </a:pPr>
            <a:r>
              <a:rPr lang="en-US" sz="3897">
                <a:solidFill>
                  <a:srgbClr val="303030"/>
                </a:solidFill>
                <a:latin typeface="Open Sans Bold"/>
              </a:rPr>
              <a:t>Solid research, particularly, observational and ethnographic (such as that performed by IKEA and Tesco before they open stores in new foreign markets) is extremely important. A few months of studying and spending time with coffee-drinking Australians may have saved years and millions of dollars to Starbucks in the long-run.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141527" y="741545"/>
            <a:ext cx="831315" cy="5743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4899" y="2451767"/>
            <a:ext cx="7112016" cy="2924814"/>
            <a:chOff x="0" y="0"/>
            <a:chExt cx="5420212" cy="22290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20212" cy="2229061"/>
            </a:xfrm>
            <a:custGeom>
              <a:avLst/>
              <a:gdLst/>
              <a:ahLst/>
              <a:cxnLst/>
              <a:rect l="l" t="t" r="r" b="b"/>
              <a:pathLst>
                <a:path w="5420212" h="2229061">
                  <a:moveTo>
                    <a:pt x="5295752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104601"/>
                  </a:lnTo>
                  <a:cubicBezTo>
                    <a:pt x="5420212" y="2173181"/>
                    <a:pt x="5364332" y="2229061"/>
                    <a:pt x="5295752" y="2229061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04899" y="5830316"/>
            <a:ext cx="7112016" cy="2905461"/>
            <a:chOff x="0" y="0"/>
            <a:chExt cx="5420212" cy="22143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20212" cy="2214311"/>
            </a:xfrm>
            <a:custGeom>
              <a:avLst/>
              <a:gdLst/>
              <a:ahLst/>
              <a:cxnLst/>
              <a:rect l="l" t="t" r="r" b="b"/>
              <a:pathLst>
                <a:path w="5420212" h="2214311">
                  <a:moveTo>
                    <a:pt x="5295752" y="2214311"/>
                  </a:moveTo>
                  <a:lnTo>
                    <a:pt x="124460" y="2214311"/>
                  </a:lnTo>
                  <a:cubicBezTo>
                    <a:pt x="55880" y="2214311"/>
                    <a:pt x="0" y="2158431"/>
                    <a:pt x="0" y="20898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089851"/>
                  </a:lnTo>
                  <a:cubicBezTo>
                    <a:pt x="5420212" y="2158431"/>
                    <a:pt x="5364332" y="2214311"/>
                    <a:pt x="5295752" y="2214311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71085" y="2451767"/>
            <a:ext cx="7112016" cy="2924814"/>
            <a:chOff x="0" y="0"/>
            <a:chExt cx="5420212" cy="2229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20212" cy="2229061"/>
            </a:xfrm>
            <a:custGeom>
              <a:avLst/>
              <a:gdLst/>
              <a:ahLst/>
              <a:cxnLst/>
              <a:rect l="l" t="t" r="r" b="b"/>
              <a:pathLst>
                <a:path w="5420212" h="2229061">
                  <a:moveTo>
                    <a:pt x="5295752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104601"/>
                  </a:lnTo>
                  <a:cubicBezTo>
                    <a:pt x="5420212" y="2173181"/>
                    <a:pt x="5364332" y="2229061"/>
                    <a:pt x="5295752" y="2229061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371085" y="5830316"/>
            <a:ext cx="7112016" cy="2905461"/>
            <a:chOff x="0" y="0"/>
            <a:chExt cx="5420212" cy="22143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20212" cy="2214311"/>
            </a:xfrm>
            <a:custGeom>
              <a:avLst/>
              <a:gdLst/>
              <a:ahLst/>
              <a:cxnLst/>
              <a:rect l="l" t="t" r="r" b="b"/>
              <a:pathLst>
                <a:path w="5420212" h="2214311">
                  <a:moveTo>
                    <a:pt x="5295752" y="2214311"/>
                  </a:moveTo>
                  <a:lnTo>
                    <a:pt x="124460" y="2214311"/>
                  </a:lnTo>
                  <a:cubicBezTo>
                    <a:pt x="55880" y="2214311"/>
                    <a:pt x="0" y="2158431"/>
                    <a:pt x="0" y="20898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089851"/>
                  </a:lnTo>
                  <a:cubicBezTo>
                    <a:pt x="5420212" y="2158431"/>
                    <a:pt x="5364332" y="2214311"/>
                    <a:pt x="5295752" y="2214311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356275" y="3127620"/>
            <a:ext cx="6009265" cy="1611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866">
                <a:solidFill>
                  <a:srgbClr val="303030"/>
                </a:solidFill>
                <a:latin typeface="Open Sans"/>
              </a:rPr>
              <a:t>Knowledge gained from the process of conducting the project.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56275" y="7008441"/>
            <a:ext cx="6009265" cy="59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266">
                <a:solidFill>
                  <a:srgbClr val="303030"/>
                </a:solidFill>
                <a:latin typeface="TT Norms"/>
              </a:rPr>
              <a:t>Time Managment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460" y="3639569"/>
            <a:ext cx="6009265" cy="59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266">
                <a:solidFill>
                  <a:srgbClr val="303030"/>
                </a:solidFill>
                <a:latin typeface="TT Norms"/>
              </a:rPr>
              <a:t>Collaboration with team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460" y="6713306"/>
            <a:ext cx="6009265" cy="11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266">
                <a:solidFill>
                  <a:srgbClr val="303030"/>
                </a:solidFill>
                <a:latin typeface="TT Norms"/>
              </a:rPr>
              <a:t>Dividing complex tasks into smaller tasks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87641" y="373111"/>
            <a:ext cx="4912718" cy="129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4"/>
              </a:lnSpc>
            </a:pPr>
            <a:r>
              <a:rPr lang="en-US" sz="7503">
                <a:solidFill>
                  <a:srgbClr val="FFE6CB"/>
                </a:solidFill>
                <a:latin typeface="Open Sans Bold"/>
              </a:rPr>
              <a:t>Learnings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04270" y="1961383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FFE6CB"/>
                </a:solidFill>
                <a:latin typeface="Open Sans"/>
              </a:rPr>
              <a:t>Poor Marketing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901847" y="218141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303030"/>
                </a:solidFill>
                <a:latin typeface="TT Norms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04270" y="4525519"/>
            <a:ext cx="7322748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200">
                <a:solidFill>
                  <a:srgbClr val="FFE6CB"/>
                </a:solidFill>
                <a:latin typeface="Open Sans"/>
              </a:rPr>
              <a:t>Pricing policy</a:t>
            </a:r>
          </a:p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endParaRPr lang="en-US" sz="4200">
              <a:solidFill>
                <a:srgbClr val="FFE6CB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04270" y="3243451"/>
            <a:ext cx="7322748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200">
                <a:solidFill>
                  <a:srgbClr val="FFE6CB"/>
                </a:solidFill>
                <a:latin typeface="Open Sans"/>
              </a:rPr>
              <a:t>Employee Motivation</a:t>
            </a:r>
          </a:p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endParaRPr lang="en-US" sz="4200">
              <a:solidFill>
                <a:srgbClr val="FFE6CB"/>
              </a:solidFill>
              <a:latin typeface="Open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901847" y="346125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303030"/>
                </a:solidFill>
                <a:latin typeface="TT Norms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04270" y="5807588"/>
            <a:ext cx="7322748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200">
                <a:solidFill>
                  <a:srgbClr val="FFE6CB"/>
                </a:solidFill>
                <a:latin typeface="Open Sans"/>
              </a:rPr>
              <a:t>Coffee products</a:t>
            </a:r>
          </a:p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endParaRPr lang="en-US" sz="4200">
              <a:solidFill>
                <a:srgbClr val="FFE6CB"/>
              </a:solidFill>
              <a:latin typeface="Open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901847" y="602093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303030"/>
                </a:solidFill>
                <a:latin typeface="TT Norms"/>
              </a:rPr>
              <a:t>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901847" y="474109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303030"/>
                </a:solidFill>
                <a:latin typeface="TT Norms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04270" y="7089656"/>
            <a:ext cx="7322748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200">
                <a:solidFill>
                  <a:srgbClr val="FFE6CB"/>
                </a:solidFill>
                <a:latin typeface="Open Sans"/>
              </a:rPr>
              <a:t>Rapid expansion</a:t>
            </a:r>
          </a:p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endParaRPr lang="en-US" sz="4200">
              <a:solidFill>
                <a:srgbClr val="FFE6CB"/>
              </a:solidFill>
              <a:latin typeface="Open Sa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788453" y="7311203"/>
            <a:ext cx="771999" cy="771999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6CB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7901847" y="730077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303030"/>
                </a:solidFill>
                <a:latin typeface="TT Norms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3944" y="2175753"/>
            <a:ext cx="4937396" cy="106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49"/>
              </a:lnSpc>
              <a:spcBef>
                <a:spcPct val="0"/>
              </a:spcBef>
            </a:pPr>
            <a:r>
              <a:rPr lang="en-US" sz="6958">
                <a:solidFill>
                  <a:srgbClr val="FFE6CB"/>
                </a:solidFill>
                <a:latin typeface="Open Sans Bold"/>
              </a:rPr>
              <a:t>Challenges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975" y="683303"/>
            <a:ext cx="2084956" cy="208494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74000"/>
              </a:blip>
              <a:stretch>
                <a:fillRect l="-24999" r="-2499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69215" y="-15391"/>
            <a:ext cx="1708138" cy="1708131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74000"/>
              </a:blip>
              <a:stretch>
                <a:fillRect l="-24999" r="-24999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55099" y="8996753"/>
            <a:ext cx="1272709" cy="1272704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75000"/>
              </a:blip>
              <a:stretch>
                <a:fillRect t="-25000" b="-25000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139236" y="1667592"/>
            <a:ext cx="1272709" cy="1272704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139236" y="7112601"/>
            <a:ext cx="1272709" cy="1272704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75000"/>
              </a:blip>
              <a:stretch>
                <a:fillRect t="-25000" b="-25000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397270" y="1667592"/>
            <a:ext cx="1272709" cy="1272704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397270" y="7112601"/>
            <a:ext cx="1272709" cy="1272704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75000"/>
              </a:blip>
              <a:stretch>
                <a:fillRect l="-24999" r="-24999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824873" y="1667592"/>
            <a:ext cx="1272709" cy="127270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824873" y="7112601"/>
            <a:ext cx="1272709" cy="1272704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75000"/>
              </a:blip>
              <a:stretch>
                <a:fillRect t="-25000" b="-25000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214794" y="1667592"/>
            <a:ext cx="1272709" cy="1272704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5214794" y="7112601"/>
            <a:ext cx="1272709" cy="1272704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5214794" y="7112601"/>
            <a:ext cx="1272709" cy="1272704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75000"/>
              </a:blip>
              <a:stretch>
                <a:fillRect l="-24999" r="-24999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6304070" y="91160"/>
            <a:ext cx="1708138" cy="1708131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74000"/>
              </a:blip>
              <a:stretch>
                <a:fillRect l="-24999" r="-24999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6179556" y="8923136"/>
            <a:ext cx="1272709" cy="1272704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75000"/>
              </a:blip>
              <a:stretch>
                <a:fillRect l="-24999" r="-24999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0390748" y="157664"/>
            <a:ext cx="1708138" cy="1708131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t="-25000" b="-25000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0607158" y="8572500"/>
            <a:ext cx="1555737" cy="1555731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75000"/>
              </a:blip>
              <a:stretch>
                <a:fillRect l="-24999" r="-24999"/>
              </a:stretch>
            </a:blip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14997079" y="168672"/>
            <a:ext cx="1708138" cy="1708131"/>
            <a:chOff x="0" y="0"/>
            <a:chExt cx="6350000" cy="634997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74000"/>
              </a:blip>
              <a:stretch>
                <a:fillRect l="-24999" r="-24999"/>
              </a:stretch>
            </a:blip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4554200" y="8420100"/>
            <a:ext cx="1708138" cy="1708131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75000"/>
              </a:blip>
              <a:stretch>
                <a:fillRect t="-25000" b="-25000"/>
              </a:stretch>
            </a:blip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6459200" y="5508634"/>
            <a:ext cx="1708138" cy="1708131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0" y="5783698"/>
            <a:ext cx="1708138" cy="1708131"/>
            <a:chOff x="0" y="0"/>
            <a:chExt cx="6350000" cy="63499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41257" y="3560625"/>
            <a:ext cx="1708138" cy="1708131"/>
            <a:chOff x="0" y="0"/>
            <a:chExt cx="6350000" cy="63499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16405231" y="3070234"/>
            <a:ext cx="1708138" cy="1708131"/>
            <a:chOff x="0" y="0"/>
            <a:chExt cx="6350000" cy="634997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3921939" y="410179"/>
            <a:ext cx="2084956" cy="2084948"/>
            <a:chOff x="0" y="0"/>
            <a:chExt cx="6350000" cy="634997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74000"/>
              </a:blip>
              <a:stretch>
                <a:fillRect l="-24999" r="-24999"/>
              </a:stretch>
            </a:blipFill>
          </p:spPr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3921939" y="7880661"/>
            <a:ext cx="2084956" cy="2084948"/>
            <a:chOff x="0" y="0"/>
            <a:chExt cx="6350000" cy="63499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75000"/>
              </a:blip>
              <a:stretch>
                <a:fillRect t="-25000" b="-25000"/>
              </a:stretch>
            </a:blip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8101522" y="410179"/>
            <a:ext cx="2084956" cy="2084948"/>
            <a:chOff x="0" y="0"/>
            <a:chExt cx="6350000" cy="634997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74000"/>
              </a:blip>
              <a:stretch>
                <a:fillRect l="-24999" r="-24999"/>
              </a:stretch>
            </a:blipFill>
          </p:spPr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8101522" y="7880661"/>
            <a:ext cx="2084956" cy="2084948"/>
            <a:chOff x="0" y="0"/>
            <a:chExt cx="6350000" cy="634997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75000"/>
              </a:blip>
              <a:stretch>
                <a:fillRect l="-24999" r="-24999"/>
              </a:stretch>
            </a:blipFill>
          </p:spPr>
        </p:sp>
      </p:grpSp>
      <p:grpSp>
        <p:nvGrpSpPr>
          <p:cNvPr id="56" name="Group 56"/>
          <p:cNvGrpSpPr>
            <a:grpSpLocks noChangeAspect="1"/>
          </p:cNvGrpSpPr>
          <p:nvPr/>
        </p:nvGrpSpPr>
        <p:grpSpPr>
          <a:xfrm>
            <a:off x="12529124" y="410179"/>
            <a:ext cx="2084956" cy="2084948"/>
            <a:chOff x="0" y="0"/>
            <a:chExt cx="6350000" cy="634997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t="-25000" b="-25000"/>
              </a:stretch>
            </a:blipFill>
          </p:spPr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>
            <a:off x="12529124" y="7880661"/>
            <a:ext cx="2084956" cy="2084948"/>
            <a:chOff x="0" y="0"/>
            <a:chExt cx="6350000" cy="6349975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75000"/>
              </a:blip>
              <a:stretch>
                <a:fillRect t="-25000" b="-25000"/>
              </a:stretch>
            </a:blipFill>
          </p:spPr>
        </p:sp>
      </p:grpSp>
      <p:grpSp>
        <p:nvGrpSpPr>
          <p:cNvPr id="60" name="Group 60"/>
          <p:cNvGrpSpPr>
            <a:grpSpLocks noChangeAspect="1"/>
          </p:cNvGrpSpPr>
          <p:nvPr/>
        </p:nvGrpSpPr>
        <p:grpSpPr>
          <a:xfrm>
            <a:off x="16811390" y="410179"/>
            <a:ext cx="1476610" cy="1476604"/>
            <a:chOff x="0" y="0"/>
            <a:chExt cx="6350000" cy="634997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74000"/>
              </a:blip>
              <a:stretch>
                <a:fillRect t="-25000" b="-25000"/>
              </a:stretch>
            </a:blipFill>
          </p:spPr>
        </p:sp>
      </p:grp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16154400" y="7880661"/>
            <a:ext cx="2084956" cy="2084948"/>
            <a:chOff x="0" y="0"/>
            <a:chExt cx="6350000" cy="6349975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75000"/>
              </a:blip>
              <a:stretch>
                <a:fillRect t="-25000" b="-25000"/>
              </a:stretch>
            </a:blipFill>
          </p:spPr>
        </p:sp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4">
            <a:alphaModFix amt="32999"/>
          </a:blip>
          <a:srcRect/>
          <a:stretch>
            <a:fillRect/>
          </a:stretch>
        </p:blipFill>
        <p:spPr>
          <a:xfrm>
            <a:off x="12529124" y="2812022"/>
            <a:ext cx="2851046" cy="4751744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3031435" y="4123747"/>
            <a:ext cx="18995380" cy="180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271"/>
              </a:lnSpc>
              <a:spcBef>
                <a:spcPct val="0"/>
              </a:spcBef>
            </a:pPr>
            <a:r>
              <a:rPr lang="en-US" sz="11892">
                <a:solidFill>
                  <a:srgbClr val="FFE6CB"/>
                </a:solidFill>
                <a:latin typeface="Open Sans Extra Bold"/>
              </a:rPr>
              <a:t>Thank You!</a:t>
            </a:r>
          </a:p>
        </p:txBody>
      </p:sp>
      <p:grpSp>
        <p:nvGrpSpPr>
          <p:cNvPr id="66" name="Group 42">
            <a:extLst>
              <a:ext uri="{FF2B5EF4-FFF2-40B4-BE49-F238E27FC236}">
                <a16:creationId xmlns:a16="http://schemas.microsoft.com/office/drawing/2014/main" id="{7D5B8EF5-11A3-11FC-7C7E-0640CE80E132}"/>
              </a:ext>
            </a:extLst>
          </p:cNvPr>
          <p:cNvGrpSpPr>
            <a:grpSpLocks noChangeAspect="1"/>
          </p:cNvGrpSpPr>
          <p:nvPr/>
        </p:nvGrpSpPr>
        <p:grpSpPr>
          <a:xfrm>
            <a:off x="-33180" y="8042386"/>
            <a:ext cx="2203266" cy="2203257"/>
            <a:chOff x="0" y="0"/>
            <a:chExt cx="6350000" cy="6349975"/>
          </a:xfrm>
        </p:grpSpPr>
        <p:sp>
          <p:nvSpPr>
            <p:cNvPr id="67" name="Freeform 43">
              <a:extLst>
                <a:ext uri="{FF2B5EF4-FFF2-40B4-BE49-F238E27FC236}">
                  <a16:creationId xmlns:a16="http://schemas.microsoft.com/office/drawing/2014/main" id="{946EC4A6-F578-1DCD-993F-F07CB5656620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2282" y="606829"/>
            <a:ext cx="6858848" cy="9106443"/>
            <a:chOff x="0" y="0"/>
            <a:chExt cx="2783473" cy="36955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3473" cy="3695597"/>
            </a:xfrm>
            <a:custGeom>
              <a:avLst/>
              <a:gdLst/>
              <a:ahLst/>
              <a:cxnLst/>
              <a:rect l="l" t="t" r="r" b="b"/>
              <a:pathLst>
                <a:path w="2783473" h="3695597">
                  <a:moveTo>
                    <a:pt x="2659013" y="3695596"/>
                  </a:moveTo>
                  <a:lnTo>
                    <a:pt x="124460" y="3695596"/>
                  </a:lnTo>
                  <a:cubicBezTo>
                    <a:pt x="55880" y="3695596"/>
                    <a:pt x="0" y="3639716"/>
                    <a:pt x="0" y="35711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9013" y="0"/>
                  </a:lnTo>
                  <a:cubicBezTo>
                    <a:pt x="2727593" y="0"/>
                    <a:pt x="2783473" y="55880"/>
                    <a:pt x="2783473" y="124460"/>
                  </a:cubicBezTo>
                  <a:lnTo>
                    <a:pt x="2783473" y="3571136"/>
                  </a:lnTo>
                  <a:cubicBezTo>
                    <a:pt x="2783473" y="3639716"/>
                    <a:pt x="2727593" y="3695597"/>
                    <a:pt x="2659013" y="3695597"/>
                  </a:cubicBezTo>
                  <a:close/>
                </a:path>
              </a:pathLst>
            </a:custGeom>
            <a:solidFill>
              <a:srgbClr val="FFFFEF"/>
            </a:solidFill>
            <a:ln w="47625">
              <a:solidFill>
                <a:srgbClr val="00492C"/>
              </a:solidFill>
            </a:ln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48625" y="568729"/>
            <a:ext cx="1722423" cy="17224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37070" r="20635"/>
          <a:stretch>
            <a:fillRect/>
          </a:stretch>
        </p:blipFill>
        <p:spPr>
          <a:xfrm>
            <a:off x="382282" y="606829"/>
            <a:ext cx="6858848" cy="91064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516651" y="5207676"/>
            <a:ext cx="8752174" cy="387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953">
                <a:solidFill>
                  <a:srgbClr val="303030"/>
                </a:solidFill>
                <a:latin typeface="TT Norms"/>
              </a:rPr>
              <a:t>Starbucks, American company that is the largest coffeehouse chain in the world. Its headquarters are in Seattle, Washington.</a:t>
            </a:r>
          </a:p>
          <a:p>
            <a:pPr algn="just">
              <a:lnSpc>
                <a:spcPts val="3840"/>
              </a:lnSpc>
            </a:pPr>
            <a:endParaRPr lang="en-US" sz="2953">
              <a:solidFill>
                <a:srgbClr val="303030"/>
              </a:solidFill>
              <a:latin typeface="TT Norms"/>
            </a:endParaRPr>
          </a:p>
          <a:p>
            <a:pPr algn="just">
              <a:lnSpc>
                <a:spcPts val="3840"/>
              </a:lnSpc>
            </a:pPr>
            <a:r>
              <a:rPr lang="en-US" sz="2953">
                <a:solidFill>
                  <a:srgbClr val="303030"/>
                </a:solidFill>
                <a:latin typeface="TT Norms"/>
              </a:rPr>
              <a:t>Starbucks was founded by Jerry Baldwin, Gordon Bowker, and Zev Siegl, opening its first store in 1971 near the historic Pike Place Market in Seattle. </a:t>
            </a:r>
          </a:p>
          <a:p>
            <a:pPr algn="just">
              <a:lnSpc>
                <a:spcPts val="3840"/>
              </a:lnSpc>
            </a:pPr>
            <a:endParaRPr lang="en-US" sz="2953">
              <a:solidFill>
                <a:srgbClr val="303030"/>
              </a:solidFill>
              <a:latin typeface="TT Norm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9356" y="4152754"/>
            <a:ext cx="8736770" cy="60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738">
                <a:solidFill>
                  <a:srgbClr val="00492C"/>
                </a:solidFill>
                <a:latin typeface="Roca Two Black"/>
              </a:rPr>
              <a:t>Largest Coffehouse chain in the world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36981" y="3052074"/>
            <a:ext cx="8454313" cy="1003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54"/>
              </a:lnSpc>
              <a:spcBef>
                <a:spcPct val="0"/>
              </a:spcBef>
            </a:pPr>
            <a:r>
              <a:rPr lang="en-US" sz="7049">
                <a:solidFill>
                  <a:srgbClr val="00492C"/>
                </a:solidFill>
                <a:latin typeface="Roca Two Black"/>
              </a:rPr>
              <a:t>What is Starbucks?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58659" y="356888"/>
            <a:ext cx="5701643" cy="6823606"/>
            <a:chOff x="0" y="0"/>
            <a:chExt cx="7602191" cy="90981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2049" r="12244"/>
            <a:stretch>
              <a:fillRect/>
            </a:stretch>
          </p:blipFill>
          <p:spPr>
            <a:xfrm>
              <a:off x="0" y="0"/>
              <a:ext cx="7602191" cy="909814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272621" y="356888"/>
            <a:ext cx="6656720" cy="6823606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5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69980" y="7604851"/>
            <a:ext cx="15289320" cy="196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3312">
                <a:solidFill>
                  <a:srgbClr val="F7FAF8"/>
                </a:solidFill>
                <a:latin typeface="Open Sans Bold"/>
              </a:rPr>
              <a:t>Starbucks has coffeeshops all over the world, but what went wrong in Australia Due to which Starbucks Accumalted $105 million loss in 7 years, and closed more than two third of its stores in the continent.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74711" y="655480"/>
            <a:ext cx="4245515" cy="6171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Open Sans Bold"/>
              </a:rPr>
              <a:t>Australia looked like a golden opportunity for Starbucks. The country’s GDP is 1.3 trillion, making Australia the 13th largest economy in the world. The country has a thriving coffee culture. In fact, the Australian coffee industry was worth $5.8 billion USD in 2021. The first Starbucks opened in Australia in 2000.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14" t="8009"/>
          <a:stretch>
            <a:fillRect/>
          </a:stretch>
        </p:blipFill>
        <p:spPr>
          <a:xfrm>
            <a:off x="610897" y="1372475"/>
            <a:ext cx="17379683" cy="72736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8332" y="8982903"/>
            <a:ext cx="17286713" cy="73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  <a:spcBef>
                <a:spcPct val="0"/>
              </a:spcBef>
            </a:pPr>
            <a:r>
              <a:rPr lang="en-US" sz="2288">
                <a:solidFill>
                  <a:srgbClr val="000000"/>
                </a:solidFill>
                <a:latin typeface="Open Sans Bold"/>
              </a:rPr>
              <a:t>As of today, Starbucks is the largest coffeehouse company in the world with 34,317 stores across the globe in 2022. In 2021, it recorded 32,938 stores worldwide. Starbucks year-over-year growth almost doubled in the last decade.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50139" y="294005"/>
            <a:ext cx="13043198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pen Sans Bold Bold"/>
              </a:rPr>
              <a:t>Number of starbucks locations Worldwide 2003-2022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16" b="416"/>
          <a:stretch>
            <a:fillRect/>
          </a:stretch>
        </p:blipFill>
        <p:spPr>
          <a:xfrm>
            <a:off x="1399984" y="1707561"/>
            <a:ext cx="16052691" cy="65796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24128" y="357896"/>
            <a:ext cx="7220744" cy="85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en-US" sz="5361">
                <a:solidFill>
                  <a:srgbClr val="00492C"/>
                </a:solidFill>
                <a:latin typeface="Open Sans Extra Bold Bold"/>
              </a:rPr>
              <a:t>Starbucks Financials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79713" y="8771470"/>
            <a:ext cx="15328574" cy="140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>
                <a:solidFill>
                  <a:srgbClr val="00492C"/>
                </a:solidFill>
                <a:latin typeface="Canva Sans Bold"/>
              </a:rPr>
              <a:t>Revenue (Q3, 2022) - $8.2B ,  Gross profit (Q3, 2022) - $5.5B, Net income (Q3, 2022)- $912.9M,  Cash (Q3, 2022)- $3.2B,  EBIT (Q3, 2022) - $1.3B,  Enterprise value - $126.2B</a:t>
            </a:r>
          </a:p>
          <a:p>
            <a:pPr algn="ctr">
              <a:lnSpc>
                <a:spcPts val="3733"/>
              </a:lnSpc>
            </a:pPr>
            <a:endParaRPr lang="en-US" sz="2666">
              <a:solidFill>
                <a:srgbClr val="00492C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9"/>
          <a:stretch>
            <a:fillRect/>
          </a:stretch>
        </p:blipFill>
        <p:spPr>
          <a:xfrm>
            <a:off x="0" y="552979"/>
            <a:ext cx="18492563" cy="91810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9365" y="1049467"/>
            <a:ext cx="7596902" cy="82088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4056830"/>
            <a:ext cx="7758954" cy="269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2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Open Sans"/>
              </a:rPr>
              <a:t>Starbucks continues to improve its corporate social responsibility practices to address the concerns of different stakeholder groups. The following are the main stakeholders in Starbucks Coffee’s business: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4850" y="2600870"/>
            <a:ext cx="811530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60"/>
              </a:lnSpc>
              <a:spcBef>
                <a:spcPct val="0"/>
              </a:spcBef>
            </a:pPr>
            <a:r>
              <a:rPr lang="en-US" sz="5883">
                <a:solidFill>
                  <a:srgbClr val="000000"/>
                </a:solidFill>
                <a:latin typeface="Open Sans Bold"/>
              </a:rPr>
              <a:t>Market Stakholders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54732" y="1246057"/>
            <a:ext cx="2406167" cy="61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485">
                <a:solidFill>
                  <a:srgbClr val="000000"/>
                </a:solidFill>
                <a:latin typeface="Canva Sans"/>
              </a:rPr>
              <a:t>Customers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54732" y="2593790"/>
            <a:ext cx="2406167" cy="122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485">
                <a:solidFill>
                  <a:srgbClr val="000000"/>
                </a:solidFill>
                <a:latin typeface="Canva Sans"/>
              </a:rPr>
              <a:t>Suppliers</a:t>
            </a:r>
          </a:p>
          <a:p>
            <a:pPr algn="ctr">
              <a:lnSpc>
                <a:spcPts val="4879"/>
              </a:lnSpc>
            </a:pPr>
            <a:endParaRPr lang="en-US" sz="3485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 rot="-129449">
            <a:off x="11563499" y="4112813"/>
            <a:ext cx="4184977" cy="69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4"/>
              </a:lnSpc>
            </a:pPr>
            <a:r>
              <a:rPr lang="en-US" sz="3910">
                <a:solidFill>
                  <a:srgbClr val="000000"/>
                </a:solidFill>
                <a:latin typeface="Canva Sans"/>
              </a:rPr>
              <a:t>Environment</a:t>
            </a:r>
          </a:p>
        </p:txBody>
      </p:sp>
      <p:sp>
        <p:nvSpPr>
          <p:cNvPr id="8" name="TextBox 8"/>
          <p:cNvSpPr txBox="1"/>
          <p:nvPr/>
        </p:nvSpPr>
        <p:spPr>
          <a:xfrm rot="-129449">
            <a:off x="11566113" y="5697669"/>
            <a:ext cx="4184977" cy="88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4973">
                <a:solidFill>
                  <a:srgbClr val="000000"/>
                </a:solidFill>
                <a:latin typeface="Canva Sans"/>
              </a:rPr>
              <a:t>Investors</a:t>
            </a:r>
          </a:p>
        </p:txBody>
      </p:sp>
      <p:sp>
        <p:nvSpPr>
          <p:cNvPr id="9" name="TextBox 9"/>
          <p:cNvSpPr txBox="1"/>
          <p:nvPr/>
        </p:nvSpPr>
        <p:spPr>
          <a:xfrm rot="-130857">
            <a:off x="11097514" y="7820299"/>
            <a:ext cx="5121511" cy="100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5"/>
              </a:lnSpc>
            </a:pPr>
            <a:r>
              <a:rPr lang="en-US" sz="5611">
                <a:solidFill>
                  <a:srgbClr val="000000"/>
                </a:solidFill>
                <a:latin typeface="Canva Sans"/>
              </a:rPr>
              <a:t>Government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108" r="23462" b="453"/>
          <a:stretch>
            <a:fillRect/>
          </a:stretch>
        </p:blipFill>
        <p:spPr>
          <a:xfrm>
            <a:off x="0" y="2521678"/>
            <a:ext cx="18288000" cy="57960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01182" y="370586"/>
            <a:ext cx="9685636" cy="1278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1"/>
              </a:lnSpc>
            </a:pPr>
            <a:r>
              <a:rPr lang="en-US" sz="7429">
                <a:solidFill>
                  <a:srgbClr val="000000"/>
                </a:solidFill>
                <a:latin typeface="Open Sans Bold Bold"/>
              </a:rPr>
              <a:t>Starbucks Investors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675</Words>
  <Application>Microsoft Office PowerPoint</Application>
  <PresentationFormat>Custom</PresentationFormat>
  <Paragraphs>124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Open Sans Extra Bold</vt:lpstr>
      <vt:lpstr>Canva Sans Bold</vt:lpstr>
      <vt:lpstr>Roca Two Black</vt:lpstr>
      <vt:lpstr>Arial</vt:lpstr>
      <vt:lpstr>Open Sans Extra Bold Bold</vt:lpstr>
      <vt:lpstr>Open Sans</vt:lpstr>
      <vt:lpstr>Roca Two</vt:lpstr>
      <vt:lpstr>Roca Two Bold</vt:lpstr>
      <vt:lpstr>TT Norms</vt:lpstr>
      <vt:lpstr>Calibri</vt:lpstr>
      <vt:lpstr>Open Sans Bold</vt:lpstr>
      <vt:lpstr>Canva Sans</vt:lpstr>
      <vt:lpstr>Open Sans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Purple Orange Cozy Hip Travel Strategy Deck Brand Guidelines Presentation</dc:title>
  <cp:lastModifiedBy>DELL</cp:lastModifiedBy>
  <cp:revision>4</cp:revision>
  <dcterms:created xsi:type="dcterms:W3CDTF">2006-08-16T00:00:00Z</dcterms:created>
  <dcterms:modified xsi:type="dcterms:W3CDTF">2022-10-18T14:52:05Z</dcterms:modified>
  <dc:identifier>DAFO2XyxdfU</dc:identifier>
</cp:coreProperties>
</file>